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1" r:id="rId6"/>
    <p:sldId id="277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9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08D259-6D72-414E-B818-83E70A2CA85F}" type="datetimeFigureOut">
              <a:rPr lang="en-US" smtClean="0"/>
              <a:t>3/27/12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6E2235-AB96-ED4A-B86C-F0DD1900B08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595418-51DC-4840-9250-F52FF70FFD42}" type="slidenum">
              <a:rPr lang="en-US"/>
              <a:pPr/>
              <a:t>12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F3A75E-0F52-D543-A2C6-577E8D32D9F3}" type="slidenum">
              <a:rPr lang="en-US"/>
              <a:pPr/>
              <a:t>13</a:t>
            </a:fld>
            <a:endParaRPr lang="en-US"/>
          </a:p>
        </p:txBody>
      </p:sp>
      <p:sp>
        <p:nvSpPr>
          <p:cNvPr id="6963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931910-BCB7-B644-B9AF-DE1BA721AA70}" type="slidenum">
              <a:rPr lang="en-US"/>
              <a:pPr/>
              <a:t>14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7A8B0B-851E-824F-B5FC-8B780218E756}" type="slidenum">
              <a:rPr lang="en-US"/>
              <a:pPr/>
              <a:t>15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75F468-91A6-FC4B-9C0F-A4176B7BD687}" type="slidenum">
              <a:rPr lang="en-US"/>
              <a:pPr/>
              <a:t>16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70784B-3AAD-674A-BEF5-BAFB497F0CBA}" type="slidenum">
              <a:rPr lang="en-US"/>
              <a:pPr/>
              <a:t>17</a:t>
            </a:fld>
            <a:endParaRPr lang="en-US"/>
          </a:p>
        </p:txBody>
      </p:sp>
      <p:sp>
        <p:nvSpPr>
          <p:cNvPr id="13107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7B22FD-645A-1A4B-BCAB-493D41B77A44}" type="slidenum">
              <a:rPr lang="en-US"/>
              <a:pPr/>
              <a:t>18</a:t>
            </a:fld>
            <a:endParaRPr lang="en-US"/>
          </a:p>
        </p:txBody>
      </p:sp>
      <p:sp>
        <p:nvSpPr>
          <p:cNvPr id="13312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C865E8-88E9-984B-B5B3-8BB334496785}" type="slidenum">
              <a:rPr lang="en-US"/>
              <a:pPr/>
              <a:t>19</a:t>
            </a:fld>
            <a:endParaRPr lang="en-US"/>
          </a:p>
        </p:txBody>
      </p:sp>
      <p:sp>
        <p:nvSpPr>
          <p:cNvPr id="13926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B5CFEB-622D-5B4B-92A8-FFAB55AE37B0}" type="slidenum">
              <a:rPr lang="en-US"/>
              <a:pPr/>
              <a:t>20</a:t>
            </a:fld>
            <a:endParaRPr lang="en-US"/>
          </a:p>
        </p:txBody>
      </p:sp>
      <p:sp>
        <p:nvSpPr>
          <p:cNvPr id="1433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mi-NZ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DB6B4-571A-6246-AE52-A161723F75FE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1249C-5E40-0841-9345-3BA0BB03FC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DB6B4-571A-6246-AE52-A161723F75FE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1249C-5E40-0841-9345-3BA0BB03FC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DB6B4-571A-6246-AE52-A161723F75FE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1249C-5E40-0841-9345-3BA0BB03FC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B8862746-4E7A-0146-A0FB-3C3F6E3B70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DB6B4-571A-6246-AE52-A161723F75FE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1249C-5E40-0841-9345-3BA0BB03FC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DB6B4-571A-6246-AE52-A161723F75FE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1249C-5E40-0841-9345-3BA0BB03FC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DB6B4-571A-6246-AE52-A161723F75FE}" type="datetimeFigureOut">
              <a:rPr lang="en-US" smtClean="0"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1249C-5E40-0841-9345-3BA0BB03FC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DB6B4-571A-6246-AE52-A161723F75FE}" type="datetimeFigureOut">
              <a:rPr lang="en-US" smtClean="0"/>
              <a:t>3/27/12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1249C-5E40-0841-9345-3BA0BB03FC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DB6B4-571A-6246-AE52-A161723F75FE}" type="datetimeFigureOut">
              <a:rPr lang="en-US" smtClean="0"/>
              <a:t>3/27/12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1249C-5E40-0841-9345-3BA0BB03FC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DB6B4-571A-6246-AE52-A161723F75FE}" type="datetimeFigureOut">
              <a:rPr lang="en-US" smtClean="0"/>
              <a:t>3/27/12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1249C-5E40-0841-9345-3BA0BB03FC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DB6B4-571A-6246-AE52-A161723F75FE}" type="datetimeFigureOut">
              <a:rPr lang="en-US" smtClean="0"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1249C-5E40-0841-9345-3BA0BB03FC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mi-N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DB6B4-571A-6246-AE52-A161723F75FE}" type="datetimeFigureOut">
              <a:rPr lang="en-US" smtClean="0"/>
              <a:t>3/27/12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1249C-5E40-0841-9345-3BA0BB03FC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mi-N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mi-NZ" smtClean="0"/>
              <a:t>Click to edit Master text styles</a:t>
            </a:r>
          </a:p>
          <a:p>
            <a:pPr lvl="1"/>
            <a:r>
              <a:rPr lang="mi-NZ" smtClean="0"/>
              <a:t>Second level</a:t>
            </a:r>
          </a:p>
          <a:p>
            <a:pPr lvl="2"/>
            <a:r>
              <a:rPr lang="mi-NZ" smtClean="0"/>
              <a:t>Third level</a:t>
            </a:r>
          </a:p>
          <a:p>
            <a:pPr lvl="3"/>
            <a:r>
              <a:rPr lang="mi-NZ" smtClean="0"/>
              <a:t>Fourth level</a:t>
            </a:r>
          </a:p>
          <a:p>
            <a:pPr lvl="4"/>
            <a:r>
              <a:rPr lang="mi-N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DB6B4-571A-6246-AE52-A161723F75FE}" type="datetimeFigureOut">
              <a:rPr lang="en-US" smtClean="0"/>
              <a:t>3/27/12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1249C-5E40-0841-9345-3BA0BB03FC1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ww.learningtolearn.sa.edu.au/Colleagues/pages/default/harpaz/?reFlag=1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galileo.org/tips/inquiry.html%23Hum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sustained-success.com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04519" y="382012"/>
            <a:ext cx="633497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A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Inquiry Week</a:t>
            </a:r>
            <a:r>
              <a:rPr lang="en-A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4</a:t>
            </a:r>
          </a:p>
          <a:p>
            <a:pPr algn="ctr"/>
            <a:r>
              <a:rPr lang="en-A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What are we finding?</a:t>
            </a:r>
          </a:p>
          <a:p>
            <a:pPr algn="ctr"/>
            <a:r>
              <a:rPr lang="en-A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Where are we going?</a:t>
            </a:r>
            <a:endParaRPr lang="en-A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Picture 4" descr="Experiment with inquiry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0050" y="3680913"/>
            <a:ext cx="3416124" cy="2920786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pic>
        <p:nvPicPr>
          <p:cNvPr id="6" name="Picture 5" descr="Inquiry concept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193" y="3680913"/>
            <a:ext cx="3940697" cy="25245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8462" y="533732"/>
            <a:ext cx="704708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i-NZ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Next Week</a:t>
            </a:r>
          </a:p>
          <a:p>
            <a:pPr algn="ctr"/>
            <a:r>
              <a:rPr lang="mi-NZ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Planning an inquiry unit </a:t>
            </a:r>
          </a:p>
          <a:p>
            <a:pPr algn="ctr"/>
            <a:r>
              <a:rPr lang="mi-NZ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For Term 2</a:t>
            </a:r>
            <a:endParaRPr lang="mi-NZ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Picture 2" descr="landfil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275" y="3519613"/>
            <a:ext cx="2886075" cy="3238500"/>
          </a:xfrm>
          <a:prstGeom prst="rect">
            <a:avLst/>
          </a:prstGeom>
        </p:spPr>
      </p:pic>
      <p:pic>
        <p:nvPicPr>
          <p:cNvPr id="4" name="Picture 3" descr="collecting_water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2543" y="3519613"/>
            <a:ext cx="3427732" cy="2566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63040" y="934290"/>
            <a:ext cx="5017945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mi-NZ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What topics lead </a:t>
            </a:r>
          </a:p>
          <a:p>
            <a:pPr algn="ctr"/>
            <a:r>
              <a:rPr lang="mi-NZ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to great inquiry?</a:t>
            </a:r>
            <a:endParaRPr lang="mi-NZ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Picture 2" descr="friendship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1081" y="3430278"/>
            <a:ext cx="3499807" cy="2712769"/>
          </a:xfrm>
          <a:prstGeom prst="rect">
            <a:avLst/>
          </a:prstGeom>
        </p:spPr>
      </p:pic>
      <p:pic>
        <p:nvPicPr>
          <p:cNvPr id="4" name="Picture 3" descr="lifecycle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640" y="2939091"/>
            <a:ext cx="3606800" cy="292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609600"/>
            <a:ext cx="6172200" cy="1143000"/>
          </a:xfrm>
        </p:spPr>
        <p:txBody>
          <a:bodyPr>
            <a:normAutofit fontScale="90000"/>
          </a:bodyPr>
          <a:lstStyle/>
          <a:p>
            <a:r>
              <a:rPr lang="en-US"/>
              <a:t>Inquiry begins with the desire to understand.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2590800"/>
            <a:ext cx="3924300" cy="3505200"/>
          </a:xfrm>
        </p:spPr>
        <p:txBody>
          <a:bodyPr/>
          <a:lstStyle/>
          <a:p>
            <a:pPr fontAlgn="t"/>
            <a:r>
              <a:rPr lang="en-US" sz="2800"/>
              <a:t>a question</a:t>
            </a:r>
          </a:p>
          <a:p>
            <a:pPr fontAlgn="t"/>
            <a:r>
              <a:rPr lang="en-US" sz="2800"/>
              <a:t>an issue</a:t>
            </a:r>
          </a:p>
          <a:p>
            <a:pPr fontAlgn="t"/>
            <a:r>
              <a:rPr lang="en-US" sz="2800"/>
              <a:t>a problem</a:t>
            </a:r>
          </a:p>
          <a:p>
            <a:pPr fontAlgn="t"/>
            <a:r>
              <a:rPr lang="en-US" sz="2800"/>
              <a:t>an idea</a:t>
            </a:r>
          </a:p>
          <a:p>
            <a:pPr fontAlgn="t"/>
            <a:r>
              <a:rPr lang="en-US" sz="2800"/>
              <a:t>a puzzlement</a:t>
            </a:r>
          </a:p>
          <a:p>
            <a:pPr fontAlgn="t"/>
            <a:r>
              <a:rPr lang="en-US" sz="2800"/>
              <a:t>a wondering</a:t>
            </a:r>
          </a:p>
        </p:txBody>
      </p:sp>
      <p:pic>
        <p:nvPicPr>
          <p:cNvPr id="66564" name="Picture 4" descr="MVC-075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5800" y="2416175"/>
            <a:ext cx="3811588" cy="3244850"/>
          </a:xfrm>
          <a:ln w="57150">
            <a:solidFill>
              <a:srgbClr val="000000"/>
            </a:solidFill>
          </a:ln>
        </p:spPr>
      </p:pic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3276600" y="1752600"/>
            <a:ext cx="510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Trebuchet MS" charset="0"/>
                <a:ea typeface="Times New Roman" charset="0"/>
                <a:cs typeface="Times New Roman" charset="0"/>
              </a:rPr>
              <a:t>“All men by nature desire to know.”</a:t>
            </a:r>
            <a:r>
              <a:rPr lang="en-US" sz="2800">
                <a:latin typeface="Trebuchet MS" charset="0"/>
              </a:rPr>
              <a:t>    </a:t>
            </a:r>
            <a:r>
              <a:rPr lang="en-US" sz="1200">
                <a:latin typeface="Trebuchet MS" charset="0"/>
              </a:rPr>
              <a:t>- Aristotle</a:t>
            </a:r>
          </a:p>
        </p:txBody>
      </p:sp>
      <p:pic>
        <p:nvPicPr>
          <p:cNvPr id="66566" name="Picture 6" descr="questi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1000"/>
            <a:ext cx="1806575" cy="181768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09600"/>
            <a:ext cx="7772400" cy="1143000"/>
          </a:xfrm>
        </p:spPr>
        <p:txBody>
          <a:bodyPr/>
          <a:lstStyle/>
          <a:p>
            <a:r>
              <a:rPr lang="en-US"/>
              <a:t>Beginning: What Matters?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6613" y="1981200"/>
            <a:ext cx="3811587" cy="4114800"/>
          </a:xfrm>
        </p:spPr>
        <p:txBody>
          <a:bodyPr/>
          <a:lstStyle/>
          <a:p>
            <a:r>
              <a:rPr lang="en-US" sz="1800">
                <a:ea typeface="Arial" charset="0"/>
                <a:cs typeface="Arial" charset="0"/>
              </a:rPr>
              <a:t>Inquiry needs a topic</a:t>
            </a:r>
          </a:p>
          <a:p>
            <a:r>
              <a:rPr lang="en-US" sz="1800">
                <a:ea typeface="Arial" charset="0"/>
                <a:cs typeface="Arial" charset="0"/>
              </a:rPr>
              <a:t>It begins with a meaningful (real) question, problem or issue.</a:t>
            </a:r>
          </a:p>
          <a:p>
            <a:r>
              <a:rPr lang="en-US" sz="1800">
                <a:ea typeface="Arial" charset="0"/>
                <a:cs typeface="Arial" charset="0"/>
              </a:rPr>
              <a:t>This question, problem or issue can be initiated by the teacher or by students.</a:t>
            </a:r>
          </a:p>
          <a:p>
            <a:r>
              <a:rPr lang="en-US" sz="1800">
                <a:ea typeface="Arial" charset="0"/>
                <a:cs typeface="Arial" charset="0"/>
              </a:rPr>
              <a:t>It requires a strong mapping to the appropriate curricula</a:t>
            </a:r>
          </a:p>
        </p:txBody>
      </p:sp>
      <p:pic>
        <p:nvPicPr>
          <p:cNvPr id="68612" name="Picture 4" descr="image018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5800" y="2317750"/>
            <a:ext cx="3811588" cy="2882900"/>
          </a:xfrm>
          <a:ln w="57150">
            <a:solidFill>
              <a:srgbClr val="000000"/>
            </a:solidFill>
          </a:ln>
        </p:spPr>
      </p:pic>
      <p:pic>
        <p:nvPicPr>
          <p:cNvPr id="68613" name="Picture 5" descr="questi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28600"/>
            <a:ext cx="1806575" cy="181768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Features of Inquiry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sz="2400"/>
              <a:t>Creating Knowledge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1600">
                <a:latin typeface="Tahoma" charset="0"/>
              </a:rPr>
              <a:t>using or manipulating knowledge as in analysis, interpretation, synthesis, and evaluation, rather than only reproducing knowledge in previously stated forms.  It involves idea improvement and ongoing feedback.  </a:t>
            </a:r>
            <a:endParaRPr lang="en-US" sz="2000"/>
          </a:p>
          <a:p>
            <a:pPr marL="609600" indent="-609600">
              <a:lnSpc>
                <a:spcPct val="90000"/>
              </a:lnSpc>
            </a:pPr>
            <a:r>
              <a:rPr lang="en-US" sz="2400"/>
              <a:t>Disciplined Inquiry 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1600">
                <a:latin typeface="Tahoma" charset="0"/>
              </a:rPr>
              <a:t>gaining in-depth understanding of limited topics, rather than superficial acquaintance with many, and using elaborated forms of communication to learn and to express one's conclusions.</a:t>
            </a:r>
            <a:r>
              <a:rPr lang="en-US" sz="2000">
                <a:latin typeface="Tahoma" charset="0"/>
              </a:rPr>
              <a:t> </a:t>
            </a:r>
            <a:endParaRPr lang="en-US" sz="2000"/>
          </a:p>
          <a:p>
            <a:pPr marL="609600" indent="-609600">
              <a:lnSpc>
                <a:spcPct val="90000"/>
              </a:lnSpc>
            </a:pPr>
            <a:r>
              <a:rPr lang="en-US" sz="2400"/>
              <a:t>Value Beyond School</a:t>
            </a:r>
          </a:p>
          <a:p>
            <a:pPr marL="990600" lvl="1" indent="-533400" algn="just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sz="1600">
                <a:latin typeface="Tahoma" charset="0"/>
              </a:rPr>
              <a:t>the production of discourse, products, and performances that have personal, aesthetic, or social significance beyond demonstration of success to a teacher. </a:t>
            </a:r>
            <a:endParaRPr lang="en-US" sz="2000"/>
          </a:p>
          <a:p>
            <a:pPr marL="990600" lvl="1" indent="-533400">
              <a:lnSpc>
                <a:spcPct val="90000"/>
              </a:lnSpc>
            </a:pPr>
            <a:endParaRPr lang="en-US" sz="2000"/>
          </a:p>
        </p:txBody>
      </p:sp>
      <p:pic>
        <p:nvPicPr>
          <p:cNvPr id="60420" name="Picture 4" descr="ques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1000"/>
            <a:ext cx="1806575" cy="18176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 descr="j0178460"/>
          <p:cNvSpPr>
            <a:spLocks noChangeArrowheads="1" noChangeShapeType="1" noTextEdit="1"/>
          </p:cNvSpPr>
          <p:nvPr/>
        </p:nvSpPr>
        <p:spPr bwMode="auto">
          <a:xfrm>
            <a:off x="1447800" y="609600"/>
            <a:ext cx="6096000" cy="1387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stretch>
                    <a:fillRect/>
                  </a:stretch>
                </a:blipFill>
                <a:latin typeface="Arial Black"/>
                <a:ea typeface="Arial Black"/>
                <a:cs typeface="Arial Black"/>
              </a:rPr>
              <a:t>Topic as a Question</a:t>
            </a:r>
          </a:p>
        </p:txBody>
      </p:sp>
      <p:sp>
        <p:nvSpPr>
          <p:cNvPr id="11267" name="WordArt 3" descr="j0178460"/>
          <p:cNvSpPr>
            <a:spLocks noChangeArrowheads="1" noChangeShapeType="1" noTextEdit="1"/>
          </p:cNvSpPr>
          <p:nvPr/>
        </p:nvSpPr>
        <p:spPr bwMode="auto">
          <a:xfrm>
            <a:off x="1371600" y="2819400"/>
            <a:ext cx="6096000" cy="3352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stretch>
                    <a:fillRect/>
                  </a:stretch>
                </a:blipFill>
                <a:latin typeface="Arial Black"/>
                <a:ea typeface="Arial Black"/>
                <a:cs typeface="Arial Black"/>
              </a:rPr>
              <a:t>How well 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stretch>
                    <a:fillRect/>
                  </a:stretch>
                </a:blipFill>
                <a:latin typeface="Arial Black"/>
                <a:ea typeface="Arial Black"/>
                <a:cs typeface="Arial Black"/>
              </a:rPr>
              <a:t>am I teaching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stretch>
                    <a:fillRect/>
                  </a:stretch>
                </a:blipFill>
                <a:latin typeface="Arial Black"/>
                <a:ea typeface="Arial Black"/>
                <a:cs typeface="Arial Black"/>
              </a:rPr>
              <a:t>for the 21st century?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066800" y="2667000"/>
            <a:ext cx="7239000" cy="360098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dirty="0"/>
              <a:t>From context to concept e.g. </a:t>
            </a:r>
            <a:r>
              <a:rPr lang="en-US" dirty="0" smtClean="0"/>
              <a:t>poverty / creativity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/>
              <a:t>Have a go - write a question for</a:t>
            </a:r>
            <a:r>
              <a:rPr lang="en-US" dirty="0" smtClean="0"/>
              <a:t> the creativity unit </a:t>
            </a:r>
            <a:r>
              <a:rPr lang="en-US" dirty="0"/>
              <a:t>of study e.g.</a:t>
            </a:r>
            <a:r>
              <a:rPr lang="en-US" dirty="0" smtClean="0"/>
              <a:t> Poverty - What determines </a:t>
            </a:r>
            <a:r>
              <a:rPr lang="en-US" dirty="0"/>
              <a:t>wealth and poverty</a:t>
            </a:r>
            <a:r>
              <a:rPr lang="en-US" dirty="0" smtClean="0"/>
              <a:t>? </a:t>
            </a:r>
            <a:r>
              <a:rPr lang="en-US" i="1" dirty="0" smtClean="0"/>
              <a:t>or</a:t>
            </a:r>
            <a:r>
              <a:rPr lang="en-US" dirty="0" smtClean="0"/>
              <a:t> How does poverty impact lives?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/>
              <a:t>What might be a good question for</a:t>
            </a:r>
            <a:r>
              <a:rPr lang="en-US" dirty="0" smtClean="0"/>
              <a:t> your </a:t>
            </a:r>
            <a:r>
              <a:rPr lang="en-US" dirty="0"/>
              <a:t>inquiry</a:t>
            </a:r>
            <a:r>
              <a:rPr lang="en-US" dirty="0" smtClean="0"/>
              <a:t> next term?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How can you make questions rich and fertile so that learning and understanding are rich and deep?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/>
      <p:bldP spid="11268" grpId="0" build="p" animBg="1"/>
      <p:bldP spid="11268" grpId="1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52400" y="1676400"/>
            <a:ext cx="2420938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rtl="1" eaLnBrk="1" hangingPunct="1">
              <a:lnSpc>
                <a:spcPct val="155000"/>
              </a:lnSpc>
            </a:pPr>
            <a:r>
              <a:rPr lang="en-US" sz="3200">
                <a:ea typeface="Arial" charset="0"/>
                <a:cs typeface="Arial" charset="0"/>
              </a:rPr>
              <a:t>undermining</a:t>
            </a:r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0" y="990600"/>
            <a:ext cx="9144000" cy="0"/>
          </a:xfrm>
          <a:prstGeom prst="line">
            <a:avLst/>
          </a:prstGeom>
          <a:noFill/>
          <a:ln w="317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657725" y="28749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rtl="1" eaLnBrk="1" hangingPunct="1"/>
            <a:endParaRPr lang="en-GB" sz="180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5233988" y="39544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rtl="1" eaLnBrk="1" hangingPunct="1"/>
            <a:endParaRPr lang="en-GB" sz="180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60388" y="838200"/>
            <a:ext cx="1296987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rtl="1" eaLnBrk="1" hangingPunct="1">
              <a:lnSpc>
                <a:spcPct val="155000"/>
              </a:lnSpc>
            </a:pPr>
            <a:r>
              <a:rPr lang="en-US" sz="3200">
                <a:ea typeface="Arial" charset="0"/>
                <a:cs typeface="Arial" charset="0"/>
              </a:rPr>
              <a:t>open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79388" y="2516188"/>
            <a:ext cx="2058987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rtl="1" eaLnBrk="1" hangingPunct="1">
              <a:lnSpc>
                <a:spcPct val="155000"/>
              </a:lnSpc>
            </a:pPr>
            <a:r>
              <a:rPr lang="en-US" sz="3200">
                <a:ea typeface="Arial" charset="0"/>
                <a:cs typeface="Arial" charset="0"/>
              </a:rPr>
              <a:t>connected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900113" y="3355975"/>
            <a:ext cx="839787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rtl="1" eaLnBrk="1" hangingPunct="1">
              <a:lnSpc>
                <a:spcPct val="155000"/>
              </a:lnSpc>
            </a:pPr>
            <a:r>
              <a:rPr lang="en-US" sz="3200">
                <a:ea typeface="Arial" charset="0"/>
                <a:cs typeface="Arial" charset="0"/>
              </a:rPr>
              <a:t>rich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382588" y="4194175"/>
            <a:ext cx="1652587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rtl="1" eaLnBrk="1" hangingPunct="1">
              <a:lnSpc>
                <a:spcPct val="155000"/>
              </a:lnSpc>
            </a:pPr>
            <a:r>
              <a:rPr lang="en-US" sz="3200">
                <a:ea typeface="Arial" charset="0"/>
                <a:cs typeface="Arial" charset="0"/>
              </a:rPr>
              <a:t>charged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361950" y="5032375"/>
            <a:ext cx="1697038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rtl="1" eaLnBrk="1" hangingPunct="1">
              <a:lnSpc>
                <a:spcPct val="155000"/>
              </a:lnSpc>
            </a:pPr>
            <a:r>
              <a:rPr lang="en-US" sz="3200">
                <a:ea typeface="Arial" charset="0"/>
                <a:cs typeface="Arial" charset="0"/>
              </a:rPr>
              <a:t>practical</a:t>
            </a: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452438" y="304800"/>
            <a:ext cx="5181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 rtl="1" eaLnBrk="1" hangingPunct="1"/>
            <a:r>
              <a:rPr lang="en-US" sz="4000">
                <a:ea typeface="Arial" charset="0"/>
                <a:cs typeface="Arial" charset="0"/>
              </a:rPr>
              <a:t>A Fertile Question is...</a:t>
            </a:r>
            <a:endParaRPr lang="en-GB" sz="4000">
              <a:ea typeface="Arial" charset="0"/>
              <a:cs typeface="Arial" charset="0"/>
            </a:endParaRP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3505200" y="1148035"/>
            <a:ext cx="5257800" cy="4732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70000"/>
              </a:lnSpc>
              <a:spcBef>
                <a:spcPct val="50000"/>
              </a:spcBef>
              <a:spcAft>
                <a:spcPts val="1800"/>
              </a:spcAft>
            </a:pPr>
            <a:r>
              <a:rPr lang="en-US" dirty="0"/>
              <a:t>Leads to an expansive answer</a:t>
            </a:r>
            <a:endParaRPr lang="en-US" dirty="0" smtClean="0"/>
          </a:p>
          <a:p>
            <a:pPr>
              <a:lnSpc>
                <a:spcPct val="170000"/>
              </a:lnSpc>
              <a:spcBef>
                <a:spcPct val="50000"/>
              </a:spcBef>
              <a:spcAft>
                <a:spcPts val="1800"/>
              </a:spcAft>
            </a:pPr>
            <a:r>
              <a:rPr lang="en-US" dirty="0" smtClean="0"/>
              <a:t>Digs </a:t>
            </a:r>
            <a:r>
              <a:rPr lang="en-US" dirty="0"/>
              <a:t>into my beliefs / challenges me</a:t>
            </a:r>
          </a:p>
          <a:p>
            <a:pPr>
              <a:lnSpc>
                <a:spcPct val="170000"/>
              </a:lnSpc>
              <a:spcBef>
                <a:spcPct val="50000"/>
              </a:spcBef>
              <a:spcAft>
                <a:spcPts val="1800"/>
              </a:spcAft>
            </a:pPr>
            <a:r>
              <a:rPr lang="en-US" dirty="0"/>
              <a:t>Is relevant and authentic</a:t>
            </a:r>
          </a:p>
          <a:p>
            <a:pPr>
              <a:lnSpc>
                <a:spcPct val="170000"/>
              </a:lnSpc>
              <a:spcBef>
                <a:spcPct val="50000"/>
              </a:spcBef>
              <a:spcAft>
                <a:spcPts val="1800"/>
              </a:spcAft>
            </a:pPr>
            <a:r>
              <a:rPr lang="en-US" dirty="0"/>
              <a:t>Will lead to a wealth of new ideas</a:t>
            </a:r>
          </a:p>
          <a:p>
            <a:pPr>
              <a:lnSpc>
                <a:spcPct val="170000"/>
              </a:lnSpc>
              <a:spcBef>
                <a:spcPct val="50000"/>
              </a:spcBef>
              <a:spcAft>
                <a:spcPts val="1800"/>
              </a:spcAft>
            </a:pPr>
            <a:r>
              <a:rPr lang="en-US" dirty="0"/>
              <a:t>Will be absorbing and consuming</a:t>
            </a:r>
          </a:p>
          <a:p>
            <a:pPr>
              <a:lnSpc>
                <a:spcPct val="170000"/>
              </a:lnSpc>
              <a:spcBef>
                <a:spcPct val="50000"/>
              </a:spcBef>
              <a:spcAft>
                <a:spcPts val="1800"/>
              </a:spcAft>
            </a:pPr>
            <a:r>
              <a:rPr lang="en-US" dirty="0"/>
              <a:t>Is manageable and can be resourced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1066800" y="5943600"/>
            <a:ext cx="7620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Ref: Yoram Harpaz &amp; Adam Lefstein - Fertile Questions</a:t>
            </a:r>
          </a:p>
          <a:p>
            <a:pPr>
              <a:spcBef>
                <a:spcPct val="50000"/>
              </a:spcBef>
            </a:pPr>
            <a:r>
              <a:rPr lang="en-US" sz="1200">
                <a:hlinkClick r:id="rId3"/>
              </a:rPr>
              <a:t>http://www.learningtolearn.sa.edu.au/Colleagues/pages/default/harpaz/?reFlag=1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066800" y="0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How well am I teaching for the 21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century?</a:t>
            </a:r>
            <a:endParaRPr lang="en-US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WordArt 2"/>
          <p:cNvSpPr>
            <a:spLocks noChangeArrowheads="1" noChangeShapeType="1" noTextEdit="1"/>
          </p:cNvSpPr>
          <p:nvPr/>
        </p:nvSpPr>
        <p:spPr bwMode="auto">
          <a:xfrm rot="-715160">
            <a:off x="1639888" y="1831975"/>
            <a:ext cx="6019800" cy="3190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Arial Black"/>
                <a:ea typeface="Arial Black"/>
                <a:cs typeface="Arial Black"/>
              </a:rPr>
              <a:t>My World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Arial Black"/>
                <a:ea typeface="Arial Black"/>
                <a:cs typeface="Arial Black"/>
              </a:rPr>
              <a:t>Your World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Arial Black"/>
                <a:ea typeface="Arial Black"/>
                <a:cs typeface="Arial Black"/>
              </a:rPr>
              <a:t>Our World!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Text Box 2"/>
          <p:cNvSpPr txBox="1">
            <a:spLocks noChangeArrowheads="1"/>
          </p:cNvSpPr>
          <p:nvPr/>
        </p:nvSpPr>
        <p:spPr bwMode="auto">
          <a:xfrm>
            <a:off x="1295400" y="1066800"/>
            <a:ext cx="67056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2009 Theme: "Citizenship is Everyone's Responsibility!”</a:t>
            </a:r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2008 Theme: "Local, global and connected!”</a:t>
            </a:r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2007 Theme: "The future starts now!”</a:t>
            </a:r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2006 Theme: "This is our world and we are responsible for it!"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2" descr="eye_clip_art"/>
          <p:cNvPicPr>
            <a:picLocks noChangeAspect="1" noChangeArrowheads="1"/>
          </p:cNvPicPr>
          <p:nvPr/>
        </p:nvPicPr>
        <p:blipFill>
          <a:blip r:embed="rId3"/>
          <a:srcRect t="15173"/>
          <a:stretch>
            <a:fillRect/>
          </a:stretch>
        </p:blipFill>
        <p:spPr bwMode="auto">
          <a:xfrm>
            <a:off x="1295400" y="284163"/>
            <a:ext cx="6934200" cy="6300787"/>
          </a:xfrm>
          <a:prstGeom prst="rect">
            <a:avLst/>
          </a:prstGeom>
          <a:noFill/>
          <a:ln w="12700">
            <a:solidFill>
              <a:srgbClr val="000080"/>
            </a:solidFill>
            <a:miter lim="800000"/>
            <a:headEnd/>
            <a:tailEnd/>
          </a:ln>
        </p:spPr>
      </p:pic>
      <p:sp>
        <p:nvSpPr>
          <p:cNvPr id="138243" name="WordArt 3"/>
          <p:cNvSpPr>
            <a:spLocks noChangeArrowheads="1" noChangeShapeType="1" noTextEdit="1"/>
          </p:cNvSpPr>
          <p:nvPr/>
        </p:nvSpPr>
        <p:spPr bwMode="auto">
          <a:xfrm>
            <a:off x="1752600" y="3048000"/>
            <a:ext cx="5867400" cy="213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FF"/>
                </a:solidFill>
                <a:latin typeface="Arial Black"/>
                <a:ea typeface="Arial Black"/>
                <a:cs typeface="Arial Black"/>
              </a:rPr>
              <a:t>Do all eyes</a:t>
            </a:r>
          </a:p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FF"/>
                </a:solidFill>
                <a:latin typeface="Arial Black"/>
                <a:ea typeface="Arial Black"/>
                <a:cs typeface="Arial Black"/>
              </a:rPr>
              <a:t>see the same thing?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 descr="j0178460"/>
          <p:cNvSpPr>
            <a:spLocks noChangeArrowheads="1" noChangeShapeType="1" noTextEdit="1"/>
          </p:cNvSpPr>
          <p:nvPr/>
        </p:nvSpPr>
        <p:spPr bwMode="auto">
          <a:xfrm>
            <a:off x="914400" y="838200"/>
            <a:ext cx="7391400" cy="2667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277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>
                    <a:lumMod val="50000"/>
                  </a:schemeClr>
                </a:solidFill>
                <a:latin typeface="Arial Black"/>
                <a:ea typeface="Arial Black"/>
                <a:cs typeface="Arial Black"/>
              </a:rPr>
              <a:t>If you do not know</a:t>
            </a:r>
          </a:p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>
                    <a:lumMod val="50000"/>
                  </a:schemeClr>
                </a:solidFill>
                <a:latin typeface="Arial Black"/>
                <a:ea typeface="Arial Black"/>
                <a:cs typeface="Arial Black"/>
              </a:rPr>
              <a:t>To which port</a:t>
            </a:r>
          </a:p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>
                    <a:lumMod val="50000"/>
                  </a:schemeClr>
                </a:solidFill>
                <a:latin typeface="Arial Black"/>
                <a:ea typeface="Arial Black"/>
                <a:cs typeface="Arial Black"/>
              </a:rPr>
              <a:t>You are sailing . . .</a:t>
            </a:r>
          </a:p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latin typeface="Arial Black"/>
                <a:ea typeface="Arial Black"/>
                <a:cs typeface="Arial Black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990600" y="3733800"/>
            <a:ext cx="7239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40"/>
                </a:solidFill>
                <a:latin typeface="Arial Black"/>
                <a:ea typeface="Arial Black"/>
                <a:cs typeface="Arial Black"/>
              </a:rPr>
              <a:t>Then no wind</a:t>
            </a:r>
          </a:p>
          <a:p>
            <a:pPr algn="ctr"/>
            <a:r>
              <a:rPr lang="en-US" sz="6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40"/>
                </a:solidFill>
                <a:latin typeface="Arial Black"/>
                <a:ea typeface="Arial Black"/>
                <a:cs typeface="Arial Black"/>
              </a:rPr>
              <a:t>Is favourable!</a:t>
            </a:r>
            <a:endParaRPr lang="en-US" sz="60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800040"/>
              </a:solidFill>
              <a:latin typeface="Arial Black"/>
              <a:ea typeface="Arial Black"/>
              <a:cs typeface="Arial Black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ext Box 2"/>
          <p:cNvSpPr txBox="1">
            <a:spLocks noChangeArrowheads="1"/>
          </p:cNvSpPr>
          <p:nvPr/>
        </p:nvSpPr>
        <p:spPr bwMode="auto">
          <a:xfrm>
            <a:off x="838200" y="15240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Helvetica" charset="0"/>
              </a:rPr>
              <a:t>Curriculum themes</a:t>
            </a:r>
          </a:p>
        </p:txBody>
      </p:sp>
      <p:sp>
        <p:nvSpPr>
          <p:cNvPr id="142339" name="AutoShape 3"/>
          <p:cNvSpPr>
            <a:spLocks noChangeArrowheads="1"/>
          </p:cNvSpPr>
          <p:nvPr/>
        </p:nvSpPr>
        <p:spPr bwMode="auto">
          <a:xfrm>
            <a:off x="2971800" y="533400"/>
            <a:ext cx="2209800" cy="1447800"/>
          </a:xfrm>
          <a:prstGeom prst="cloudCallout">
            <a:avLst>
              <a:gd name="adj1" fmla="val -30028"/>
              <a:gd name="adj2" fmla="val 42213"/>
            </a:avLst>
          </a:prstGeom>
          <a:solidFill>
            <a:srgbClr val="CC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latin typeface="Helvetica" charset="0"/>
              </a:rPr>
              <a:t>Well Being </a:t>
            </a:r>
          </a:p>
          <a:p>
            <a:pPr algn="ctr"/>
            <a:r>
              <a:rPr lang="en-US">
                <a:latin typeface="Helvetica" charset="0"/>
              </a:rPr>
              <a:t>and Leisure</a:t>
            </a:r>
          </a:p>
        </p:txBody>
      </p:sp>
      <p:sp>
        <p:nvSpPr>
          <p:cNvPr id="142340" name="AutoShape 4"/>
          <p:cNvSpPr>
            <a:spLocks noChangeArrowheads="1"/>
          </p:cNvSpPr>
          <p:nvPr/>
        </p:nvSpPr>
        <p:spPr bwMode="auto">
          <a:xfrm>
            <a:off x="0" y="5181600"/>
            <a:ext cx="2133600" cy="1295400"/>
          </a:xfrm>
          <a:prstGeom prst="cloudCallout">
            <a:avLst>
              <a:gd name="adj1" fmla="val -29315"/>
              <a:gd name="adj2" fmla="val 41301"/>
            </a:avLst>
          </a:prstGeom>
          <a:solidFill>
            <a:srgbClr val="008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latin typeface="Helvetica" charset="0"/>
              </a:rPr>
              <a:t>Change</a:t>
            </a:r>
          </a:p>
        </p:txBody>
      </p:sp>
      <p:sp>
        <p:nvSpPr>
          <p:cNvPr id="142341" name="AutoShape 5"/>
          <p:cNvSpPr>
            <a:spLocks noChangeArrowheads="1"/>
          </p:cNvSpPr>
          <p:nvPr/>
        </p:nvSpPr>
        <p:spPr bwMode="auto">
          <a:xfrm>
            <a:off x="990600" y="1905000"/>
            <a:ext cx="2133600" cy="1295400"/>
          </a:xfrm>
          <a:prstGeom prst="cloudCallout">
            <a:avLst>
              <a:gd name="adj1" fmla="val -29315"/>
              <a:gd name="adj2" fmla="val 41301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latin typeface="Helvetica" charset="0"/>
              </a:rPr>
              <a:t>Interaction</a:t>
            </a:r>
          </a:p>
        </p:txBody>
      </p:sp>
      <p:sp>
        <p:nvSpPr>
          <p:cNvPr id="142342" name="AutoShape 6"/>
          <p:cNvSpPr>
            <a:spLocks noChangeArrowheads="1"/>
          </p:cNvSpPr>
          <p:nvPr/>
        </p:nvSpPr>
        <p:spPr bwMode="auto">
          <a:xfrm>
            <a:off x="3276600" y="3429000"/>
            <a:ext cx="2133600" cy="1295400"/>
          </a:xfrm>
          <a:prstGeom prst="cloudCallout">
            <a:avLst>
              <a:gd name="adj1" fmla="val -29315"/>
              <a:gd name="adj2" fmla="val 41301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latin typeface="Helvetica" charset="0"/>
              </a:rPr>
              <a:t>Sustainability</a:t>
            </a:r>
          </a:p>
        </p:txBody>
      </p:sp>
      <p:sp>
        <p:nvSpPr>
          <p:cNvPr id="142343" name="AutoShape 7"/>
          <p:cNvSpPr>
            <a:spLocks noChangeArrowheads="1"/>
          </p:cNvSpPr>
          <p:nvPr/>
        </p:nvSpPr>
        <p:spPr bwMode="auto">
          <a:xfrm>
            <a:off x="6781800" y="5181600"/>
            <a:ext cx="2133600" cy="1295400"/>
          </a:xfrm>
          <a:prstGeom prst="cloudCallout">
            <a:avLst>
              <a:gd name="adj1" fmla="val -29315"/>
              <a:gd name="adj2" fmla="val 41301"/>
            </a:avLst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latin typeface="Helvetica" charset="0"/>
              </a:rPr>
              <a:t>New life</a:t>
            </a:r>
          </a:p>
        </p:txBody>
      </p:sp>
      <p:sp>
        <p:nvSpPr>
          <p:cNvPr id="142344" name="AutoShape 8"/>
          <p:cNvSpPr>
            <a:spLocks noChangeArrowheads="1"/>
          </p:cNvSpPr>
          <p:nvPr/>
        </p:nvSpPr>
        <p:spPr bwMode="auto">
          <a:xfrm>
            <a:off x="152400" y="3352800"/>
            <a:ext cx="2133600" cy="1295400"/>
          </a:xfrm>
          <a:prstGeom prst="cloudCallout">
            <a:avLst>
              <a:gd name="adj1" fmla="val -29315"/>
              <a:gd name="adj2" fmla="val 41301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latin typeface="Helvetica" charset="0"/>
              </a:rPr>
              <a:t>That's Life</a:t>
            </a:r>
          </a:p>
        </p:txBody>
      </p:sp>
      <p:sp>
        <p:nvSpPr>
          <p:cNvPr id="142345" name="AutoShape 9"/>
          <p:cNvSpPr>
            <a:spLocks noChangeArrowheads="1"/>
          </p:cNvSpPr>
          <p:nvPr/>
        </p:nvSpPr>
        <p:spPr bwMode="auto">
          <a:xfrm>
            <a:off x="2209800" y="5029200"/>
            <a:ext cx="2133600" cy="1295400"/>
          </a:xfrm>
          <a:prstGeom prst="cloudCallout">
            <a:avLst>
              <a:gd name="adj1" fmla="val -29315"/>
              <a:gd name="adj2" fmla="val 41301"/>
            </a:avLst>
          </a:prstGeom>
          <a:solidFill>
            <a:srgbClr val="E8A9B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latin typeface="Helvetica" charset="0"/>
              </a:rPr>
              <a:t>Energy</a:t>
            </a:r>
          </a:p>
        </p:txBody>
      </p:sp>
      <p:sp>
        <p:nvSpPr>
          <p:cNvPr id="142346" name="AutoShape 10"/>
          <p:cNvSpPr>
            <a:spLocks noChangeArrowheads="1"/>
          </p:cNvSpPr>
          <p:nvPr/>
        </p:nvSpPr>
        <p:spPr bwMode="auto">
          <a:xfrm>
            <a:off x="4343400" y="5334000"/>
            <a:ext cx="2133600" cy="1295400"/>
          </a:xfrm>
          <a:prstGeom prst="cloudCallout">
            <a:avLst>
              <a:gd name="adj1" fmla="val -29315"/>
              <a:gd name="adj2" fmla="val 41301"/>
            </a:avLst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latin typeface="Helvetica" charset="0"/>
              </a:rPr>
              <a:t>Life is </a:t>
            </a:r>
          </a:p>
          <a:p>
            <a:pPr algn="ctr"/>
            <a:r>
              <a:rPr lang="en-US">
                <a:latin typeface="Helvetica" charset="0"/>
              </a:rPr>
              <a:t>for Living</a:t>
            </a:r>
          </a:p>
        </p:txBody>
      </p:sp>
      <p:sp>
        <p:nvSpPr>
          <p:cNvPr id="142347" name="AutoShape 11"/>
          <p:cNvSpPr>
            <a:spLocks noChangeArrowheads="1"/>
          </p:cNvSpPr>
          <p:nvPr/>
        </p:nvSpPr>
        <p:spPr bwMode="auto">
          <a:xfrm>
            <a:off x="6324600" y="2362200"/>
            <a:ext cx="2286000" cy="1752600"/>
          </a:xfrm>
          <a:prstGeom prst="cloudCallout">
            <a:avLst>
              <a:gd name="adj1" fmla="val -31736"/>
              <a:gd name="adj2" fmla="val 31343"/>
            </a:avLst>
          </a:prstGeom>
          <a:solidFill>
            <a:srgbClr val="00804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latin typeface="Helvetica" charset="0"/>
              </a:rPr>
              <a:t>Innovation </a:t>
            </a:r>
          </a:p>
          <a:p>
            <a:pPr algn="ctr"/>
            <a:r>
              <a:rPr lang="en-US">
                <a:latin typeface="Helvetica" charset="0"/>
              </a:rPr>
              <a:t>and </a:t>
            </a:r>
          </a:p>
          <a:p>
            <a:pPr algn="ctr"/>
            <a:r>
              <a:rPr lang="en-US">
                <a:latin typeface="Helvetica" charset="0"/>
              </a:rPr>
              <a:t>Creativity</a:t>
            </a:r>
          </a:p>
        </p:txBody>
      </p:sp>
      <p:sp>
        <p:nvSpPr>
          <p:cNvPr id="142348" name="AutoShape 12"/>
          <p:cNvSpPr>
            <a:spLocks noChangeArrowheads="1"/>
          </p:cNvSpPr>
          <p:nvPr/>
        </p:nvSpPr>
        <p:spPr bwMode="auto">
          <a:xfrm>
            <a:off x="3886200" y="1981200"/>
            <a:ext cx="2133600" cy="1295400"/>
          </a:xfrm>
          <a:prstGeom prst="cloudCallout">
            <a:avLst>
              <a:gd name="adj1" fmla="val -33931"/>
              <a:gd name="adj2" fmla="val 42769"/>
            </a:avLst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latin typeface="Helvetica" charset="0"/>
              </a:rPr>
              <a:t>Power</a:t>
            </a:r>
          </a:p>
        </p:txBody>
      </p:sp>
      <p:sp>
        <p:nvSpPr>
          <p:cNvPr id="142349" name="AutoShape 13"/>
          <p:cNvSpPr>
            <a:spLocks noChangeArrowheads="1"/>
          </p:cNvSpPr>
          <p:nvPr/>
        </p:nvSpPr>
        <p:spPr bwMode="auto">
          <a:xfrm>
            <a:off x="0" y="228600"/>
            <a:ext cx="2286000" cy="1600200"/>
          </a:xfrm>
          <a:prstGeom prst="cloudCallout">
            <a:avLst>
              <a:gd name="adj1" fmla="val -20278"/>
              <a:gd name="adj2" fmla="val 3730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latin typeface="Helvetica" charset="0"/>
              </a:rPr>
              <a:t>Do all eyes </a:t>
            </a:r>
          </a:p>
          <a:p>
            <a:pPr algn="ctr"/>
            <a:r>
              <a:rPr lang="en-US">
                <a:latin typeface="Helvetica" charset="0"/>
              </a:rPr>
              <a:t>see the </a:t>
            </a:r>
          </a:p>
          <a:p>
            <a:pPr algn="ctr"/>
            <a:r>
              <a:rPr lang="en-US">
                <a:latin typeface="Helvetica" charset="0"/>
              </a:rPr>
              <a:t>same thing?</a:t>
            </a:r>
          </a:p>
        </p:txBody>
      </p:sp>
      <p:sp>
        <p:nvSpPr>
          <p:cNvPr id="142350" name="AutoShape 14"/>
          <p:cNvSpPr>
            <a:spLocks noChangeArrowheads="1"/>
          </p:cNvSpPr>
          <p:nvPr/>
        </p:nvSpPr>
        <p:spPr bwMode="auto">
          <a:xfrm>
            <a:off x="6172200" y="152400"/>
            <a:ext cx="2514600" cy="1524000"/>
          </a:xfrm>
          <a:prstGeom prst="cloudCallout">
            <a:avLst>
              <a:gd name="adj1" fmla="val -34093"/>
              <a:gd name="adj2" fmla="val 33023"/>
            </a:avLst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latin typeface="Helvetica" charset="0"/>
              </a:rPr>
              <a:t>My world, </a:t>
            </a:r>
          </a:p>
          <a:p>
            <a:pPr algn="ctr"/>
            <a:r>
              <a:rPr lang="en-US">
                <a:latin typeface="Helvetica" charset="0"/>
              </a:rPr>
              <a:t>your world, </a:t>
            </a:r>
          </a:p>
          <a:p>
            <a:pPr algn="ctr"/>
            <a:r>
              <a:rPr lang="en-US">
                <a:latin typeface="Helvetica" charset="0"/>
              </a:rPr>
              <a:t>our world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752600"/>
            <a:ext cx="693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Inquiry Examples from Galileo</a:t>
            </a:r>
          </a:p>
          <a:p>
            <a:r>
              <a:rPr lang="en-US" dirty="0" smtClean="0">
                <a:hlinkClick r:id="rId2"/>
              </a:rPr>
              <a:t>http://www.galileo.org/tips/inquiry.html#Hum1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Line 2"/>
          <p:cNvSpPr>
            <a:spLocks noChangeShapeType="1"/>
          </p:cNvSpPr>
          <p:nvPr/>
        </p:nvSpPr>
        <p:spPr bwMode="auto">
          <a:xfrm>
            <a:off x="2057400" y="1295400"/>
            <a:ext cx="0" cy="411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163" name="Line 3"/>
          <p:cNvSpPr>
            <a:spLocks noChangeShapeType="1"/>
          </p:cNvSpPr>
          <p:nvPr/>
        </p:nvSpPr>
        <p:spPr bwMode="auto">
          <a:xfrm>
            <a:off x="1371600" y="3200400"/>
            <a:ext cx="6248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164" name="Freeform 4"/>
          <p:cNvSpPr>
            <a:spLocks/>
          </p:cNvSpPr>
          <p:nvPr/>
        </p:nvSpPr>
        <p:spPr bwMode="auto">
          <a:xfrm>
            <a:off x="2057400" y="838200"/>
            <a:ext cx="4800600" cy="4533900"/>
          </a:xfrm>
          <a:custGeom>
            <a:avLst/>
            <a:gdLst/>
            <a:ahLst/>
            <a:cxnLst>
              <a:cxn ang="0">
                <a:pos x="0" y="672"/>
              </a:cxn>
              <a:cxn ang="0">
                <a:pos x="336" y="1776"/>
              </a:cxn>
              <a:cxn ang="0">
                <a:pos x="1200" y="2736"/>
              </a:cxn>
              <a:cxn ang="0">
                <a:pos x="1824" y="2496"/>
              </a:cxn>
              <a:cxn ang="0">
                <a:pos x="2448" y="1584"/>
              </a:cxn>
              <a:cxn ang="0">
                <a:pos x="3024" y="0"/>
              </a:cxn>
            </a:cxnLst>
            <a:rect l="0" t="0" r="r" b="b"/>
            <a:pathLst>
              <a:path w="3024" h="2856">
                <a:moveTo>
                  <a:pt x="0" y="672"/>
                </a:moveTo>
                <a:cubicBezTo>
                  <a:pt x="68" y="1052"/>
                  <a:pt x="136" y="1432"/>
                  <a:pt x="336" y="1776"/>
                </a:cubicBezTo>
                <a:cubicBezTo>
                  <a:pt x="536" y="2120"/>
                  <a:pt x="952" y="2616"/>
                  <a:pt x="1200" y="2736"/>
                </a:cubicBezTo>
                <a:cubicBezTo>
                  <a:pt x="1448" y="2856"/>
                  <a:pt x="1616" y="2688"/>
                  <a:pt x="1824" y="2496"/>
                </a:cubicBezTo>
                <a:cubicBezTo>
                  <a:pt x="2032" y="2304"/>
                  <a:pt x="2248" y="2000"/>
                  <a:pt x="2448" y="1584"/>
                </a:cubicBezTo>
                <a:cubicBezTo>
                  <a:pt x="2648" y="1168"/>
                  <a:pt x="2928" y="264"/>
                  <a:pt x="3024" y="0"/>
                </a:cubicBezTo>
              </a:path>
            </a:pathLst>
          </a:custGeom>
          <a:noFill/>
          <a:ln w="38100" cmpd="sng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165" name="Text Box 5"/>
          <p:cNvSpPr txBox="1">
            <a:spLocks noChangeArrowheads="1"/>
          </p:cNvSpPr>
          <p:nvPr/>
        </p:nvSpPr>
        <p:spPr bwMode="auto">
          <a:xfrm>
            <a:off x="2209800" y="1828800"/>
            <a:ext cx="228600" cy="346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  <a:latin typeface="Comic Sans MS" charset="0"/>
                <a:ea typeface="Osaka" charset="-128"/>
                <a:cs typeface="Osaka" charset="-128"/>
              </a:rPr>
              <a:t>1</a:t>
            </a:r>
          </a:p>
        </p:txBody>
      </p:sp>
      <p:sp>
        <p:nvSpPr>
          <p:cNvPr id="348166" name="Text Box 6"/>
          <p:cNvSpPr txBox="1">
            <a:spLocks noChangeArrowheads="1"/>
          </p:cNvSpPr>
          <p:nvPr/>
        </p:nvSpPr>
        <p:spPr bwMode="auto">
          <a:xfrm>
            <a:off x="2971800" y="3657600"/>
            <a:ext cx="228600" cy="346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  <a:latin typeface="Comic Sans MS" charset="0"/>
                <a:ea typeface="Osaka" charset="-128"/>
                <a:cs typeface="Osaka" charset="-128"/>
              </a:rPr>
              <a:t>2</a:t>
            </a:r>
          </a:p>
        </p:txBody>
      </p:sp>
      <p:sp>
        <p:nvSpPr>
          <p:cNvPr id="348167" name="Text Box 7"/>
          <p:cNvSpPr txBox="1">
            <a:spLocks noChangeArrowheads="1"/>
          </p:cNvSpPr>
          <p:nvPr/>
        </p:nvSpPr>
        <p:spPr bwMode="auto">
          <a:xfrm>
            <a:off x="4724400" y="4419600"/>
            <a:ext cx="228600" cy="346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  <a:latin typeface="Comic Sans MS" charset="0"/>
                <a:ea typeface="Osaka" charset="-128"/>
                <a:cs typeface="Osaka" charset="-128"/>
              </a:rPr>
              <a:t>3</a:t>
            </a:r>
          </a:p>
        </p:txBody>
      </p:sp>
      <p:sp>
        <p:nvSpPr>
          <p:cNvPr id="348168" name="Text Box 8"/>
          <p:cNvSpPr txBox="1">
            <a:spLocks noChangeArrowheads="1"/>
          </p:cNvSpPr>
          <p:nvPr/>
        </p:nvSpPr>
        <p:spPr bwMode="auto">
          <a:xfrm>
            <a:off x="6705600" y="457200"/>
            <a:ext cx="228600" cy="346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000000"/>
                </a:solidFill>
                <a:latin typeface="Comic Sans MS" charset="0"/>
                <a:ea typeface="Osaka" charset="-128"/>
                <a:cs typeface="Osaka" charset="-128"/>
              </a:rPr>
              <a:t>4</a:t>
            </a:r>
          </a:p>
        </p:txBody>
      </p:sp>
      <p:sp>
        <p:nvSpPr>
          <p:cNvPr id="348169" name="Line 9"/>
          <p:cNvSpPr>
            <a:spLocks noChangeShapeType="1"/>
          </p:cNvSpPr>
          <p:nvPr/>
        </p:nvSpPr>
        <p:spPr bwMode="auto">
          <a:xfrm>
            <a:off x="3200400" y="3962400"/>
            <a:ext cx="533400" cy="685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170" name="Line 10"/>
          <p:cNvSpPr>
            <a:spLocks noChangeShapeType="1"/>
          </p:cNvSpPr>
          <p:nvPr/>
        </p:nvSpPr>
        <p:spPr bwMode="auto">
          <a:xfrm flipV="1">
            <a:off x="5029200" y="3657600"/>
            <a:ext cx="533400" cy="762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171" name="Line 11"/>
          <p:cNvSpPr>
            <a:spLocks noChangeShapeType="1"/>
          </p:cNvSpPr>
          <p:nvPr/>
        </p:nvSpPr>
        <p:spPr bwMode="auto">
          <a:xfrm flipH="1" flipV="1">
            <a:off x="5943600" y="685800"/>
            <a:ext cx="76200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172" name="Line 12"/>
          <p:cNvSpPr>
            <a:spLocks noChangeShapeType="1"/>
          </p:cNvSpPr>
          <p:nvPr/>
        </p:nvSpPr>
        <p:spPr bwMode="auto">
          <a:xfrm flipH="1">
            <a:off x="5867400" y="914400"/>
            <a:ext cx="83820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173" name="Line 13"/>
          <p:cNvSpPr>
            <a:spLocks noChangeShapeType="1"/>
          </p:cNvSpPr>
          <p:nvPr/>
        </p:nvSpPr>
        <p:spPr bwMode="auto">
          <a:xfrm flipV="1">
            <a:off x="7010400" y="762000"/>
            <a:ext cx="53340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174" name="Text Box 14"/>
          <p:cNvSpPr txBox="1">
            <a:spLocks noChangeArrowheads="1"/>
          </p:cNvSpPr>
          <p:nvPr/>
        </p:nvSpPr>
        <p:spPr bwMode="auto">
          <a:xfrm>
            <a:off x="6172200" y="3581400"/>
            <a:ext cx="1981200" cy="210343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mic Sans MS" charset="0"/>
                <a:ea typeface="Osaka" charset="-128"/>
                <a:cs typeface="Osaka" charset="-128"/>
              </a:rPr>
              <a:t>1 Concept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mic Sans MS" charset="0"/>
                <a:ea typeface="Osaka" charset="-128"/>
                <a:cs typeface="Osaka" charset="-128"/>
              </a:rPr>
              <a:t>2 Conflict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mic Sans MS" charset="0"/>
                <a:ea typeface="Osaka" charset="-128"/>
                <a:cs typeface="Osaka" charset="-128"/>
              </a:rPr>
              <a:t>3 Construct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mic Sans MS" charset="0"/>
                <a:ea typeface="Osaka" charset="-128"/>
                <a:cs typeface="Osaka" charset="-128"/>
              </a:rPr>
              <a:t>4 Consider</a:t>
            </a:r>
          </a:p>
        </p:txBody>
      </p:sp>
      <p:sp>
        <p:nvSpPr>
          <p:cNvPr id="348175" name="Text Box 15"/>
          <p:cNvSpPr txBox="1">
            <a:spLocks noChangeArrowheads="1"/>
          </p:cNvSpPr>
          <p:nvPr/>
        </p:nvSpPr>
        <p:spPr bwMode="auto">
          <a:xfrm>
            <a:off x="3429000" y="5562600"/>
            <a:ext cx="1600200" cy="466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mic Sans MS" charset="0"/>
                <a:ea typeface="Osaka" charset="-128"/>
                <a:cs typeface="Osaka" charset="-128"/>
              </a:rPr>
              <a:t>The </a:t>
            </a:r>
            <a:r>
              <a:rPr lang="en-US" b="1">
                <a:solidFill>
                  <a:srgbClr val="000000"/>
                </a:solidFill>
                <a:latin typeface="Comic Sans MS" charset="0"/>
                <a:ea typeface="Osaka" charset="-128"/>
                <a:cs typeface="Osaka" charset="-128"/>
              </a:rPr>
              <a:t>PIT</a:t>
            </a:r>
          </a:p>
        </p:txBody>
      </p:sp>
      <p:sp>
        <p:nvSpPr>
          <p:cNvPr id="348176" name="Text Box 16"/>
          <p:cNvSpPr txBox="1">
            <a:spLocks noChangeArrowheads="1"/>
          </p:cNvSpPr>
          <p:nvPr/>
        </p:nvSpPr>
        <p:spPr bwMode="auto">
          <a:xfrm>
            <a:off x="1524000" y="685800"/>
            <a:ext cx="304800" cy="20240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>
                <a:solidFill>
                  <a:srgbClr val="000000"/>
                </a:solidFill>
                <a:latin typeface="Comic Sans MS" charset="0"/>
                <a:ea typeface="Osaka" charset="-128"/>
                <a:cs typeface="Osaka" charset="-128"/>
              </a:rPr>
              <a:t>CLARITY</a:t>
            </a:r>
            <a:endParaRPr lang="en-US" b="1">
              <a:solidFill>
                <a:srgbClr val="000000"/>
              </a:solidFill>
              <a:latin typeface="Comic Sans MS" charset="0"/>
              <a:ea typeface="Osaka" charset="-128"/>
              <a:cs typeface="Osaka" charset="-128"/>
            </a:endParaRPr>
          </a:p>
        </p:txBody>
      </p:sp>
      <p:sp>
        <p:nvSpPr>
          <p:cNvPr id="348177" name="Text Box 17"/>
          <p:cNvSpPr txBox="1">
            <a:spLocks noChangeArrowheads="1"/>
          </p:cNvSpPr>
          <p:nvPr/>
        </p:nvSpPr>
        <p:spPr bwMode="auto">
          <a:xfrm>
            <a:off x="1524000" y="3352800"/>
            <a:ext cx="304800" cy="2573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1">
                <a:solidFill>
                  <a:srgbClr val="000000"/>
                </a:solidFill>
                <a:latin typeface="Comic Sans MS" charset="0"/>
                <a:ea typeface="Osaka" charset="-128"/>
                <a:cs typeface="Osaka" charset="-128"/>
              </a:rPr>
              <a:t>CONFUSION</a:t>
            </a:r>
            <a:endParaRPr lang="en-US" b="1">
              <a:solidFill>
                <a:srgbClr val="000000"/>
              </a:solidFill>
              <a:latin typeface="Comic Sans MS" charset="0"/>
              <a:ea typeface="Osaka" charset="-128"/>
              <a:cs typeface="Osaka" charset="-128"/>
            </a:endParaRPr>
          </a:p>
        </p:txBody>
      </p:sp>
      <p:sp>
        <p:nvSpPr>
          <p:cNvPr id="348178" name="Text Box 18"/>
          <p:cNvSpPr txBox="1">
            <a:spLocks noChangeArrowheads="1"/>
          </p:cNvSpPr>
          <p:nvPr/>
        </p:nvSpPr>
        <p:spPr bwMode="auto">
          <a:xfrm>
            <a:off x="2362200" y="6340475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Comic Sans MS" charset="0"/>
                <a:ea typeface="Osaka" charset="-128"/>
                <a:cs typeface="Osaka" charset="-128"/>
                <a:hlinkClick r:id="rId2"/>
              </a:rPr>
              <a:t>www.sustained-success.com</a:t>
            </a:r>
            <a:r>
              <a:rPr lang="en-US" dirty="0">
                <a:latin typeface="Times" charset="0"/>
                <a:ea typeface="Osaka" charset="-128"/>
                <a:cs typeface="Osaka" charset="-128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2-03-27 at 11.45.26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7188"/>
            <a:ext cx="9144000" cy="6270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3-27 at 11.43.43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" y="1382713"/>
            <a:ext cx="89789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riendship imag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9546"/>
            <a:ext cx="9144000" cy="4318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3-27 at 11.49.0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7525"/>
            <a:ext cx="9144000" cy="5905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3-27 at 11.50.4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0965"/>
            <a:ext cx="9144000" cy="2559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3-27 at 11.50.55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95500"/>
            <a:ext cx="9144000" cy="2867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542</Words>
  <Application>Microsoft Macintosh PowerPoint</Application>
  <PresentationFormat>On-screen Show (4:3)</PresentationFormat>
  <Paragraphs>114</Paragraphs>
  <Slides>21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Inquiry begins with the desire to understand.</vt:lpstr>
      <vt:lpstr>Beginning: What Matters?</vt:lpstr>
      <vt:lpstr>Key Features of Inquiry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>CORE Education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Jill Hammonds</dc:creator>
  <cp:lastModifiedBy>Jill Hammonds</cp:lastModifiedBy>
  <cp:revision>4</cp:revision>
  <dcterms:created xsi:type="dcterms:W3CDTF">2012-03-26T21:49:04Z</dcterms:created>
  <dcterms:modified xsi:type="dcterms:W3CDTF">2012-03-27T03:52:11Z</dcterms:modified>
</cp:coreProperties>
</file>